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2" r:id="rId1"/>
  </p:sldMasterIdLst>
  <p:notesMasterIdLst>
    <p:notesMasterId r:id="rId11"/>
  </p:notesMasterIdLst>
  <p:sldIdLst>
    <p:sldId id="308" r:id="rId2"/>
    <p:sldId id="314" r:id="rId3"/>
    <p:sldId id="320" r:id="rId4"/>
    <p:sldId id="315" r:id="rId5"/>
    <p:sldId id="256" r:id="rId6"/>
    <p:sldId id="257" r:id="rId7"/>
    <p:sldId id="258" r:id="rId8"/>
    <p:sldId id="262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24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7FAE0-2C66-489F-9B83-7639572080BE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629D-4007-4BA1-81C4-3549541127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91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03DFDD-CD90-4EDE-81A7-D611F56955CD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D7AE9A-987B-479E-9FFD-6600C1B513F5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827584" y="505169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https</a:t>
            </a:r>
            <a:r>
              <a:rPr lang="tr-TR" b="1" dirty="0"/>
              <a:t>://otocenter.meb.k12.tr</a:t>
            </a:r>
            <a:r>
              <a:rPr lang="tr-TR" b="1" dirty="0"/>
              <a:t>/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1512168" cy="151216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2166804" cy="23520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39727" cy="12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CD50869-FCD5-11E6-FE72-5A4913CA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29" y="1844824"/>
            <a:ext cx="8229600" cy="1600200"/>
          </a:xfrm>
        </p:spPr>
        <p:txBody>
          <a:bodyPr/>
          <a:lstStyle/>
          <a:p>
            <a:pPr algn="ctr"/>
            <a:r>
              <a:rPr lang="tr-TR" dirty="0"/>
              <a:t>M.T.A.L ÖĞRENCİLERİNİN YKS’DE Kİ AVANTAJLARI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EA57CBE-0B68-E630-FADC-E6A73BCF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4525963"/>
          </a:xfrm>
        </p:spPr>
        <p:txBody>
          <a:bodyPr/>
          <a:lstStyle/>
          <a:p>
            <a:r>
              <a:rPr lang="tr-TR" dirty="0"/>
              <a:t>OKULUMUZDAN MEZUN OLAN ÖĞRENCİLER, EĞİTİM GÖRDÜKLERİ ALANLAR İLE İLGİLİ 2 YILLIK PROGRAMLARI TERCİH ETMELERİ DURUMUNDA EK PUAN ALMAKTADIRLAR.</a:t>
            </a:r>
          </a:p>
          <a:p>
            <a:r>
              <a:rPr lang="tr-TR" dirty="0"/>
              <a:t>ÖĞRENCİLER ALDIKLARI OKUL PUANININ YARISI KADAR EK PUAN ALIRLAR</a:t>
            </a:r>
          </a:p>
        </p:txBody>
      </p:sp>
    </p:spTree>
    <p:extLst>
      <p:ext uri="{BB962C8B-B14F-4D97-AF65-F5344CB8AC3E}">
        <p14:creationId xmlns:p14="http://schemas.microsoft.com/office/powerpoint/2010/main" val="235750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7C0F269-E2F0-C4FD-B566-A79BE5C2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600200"/>
          </a:xfrm>
        </p:spPr>
        <p:txBody>
          <a:bodyPr/>
          <a:lstStyle/>
          <a:p>
            <a:r>
              <a:rPr lang="tr-TR" dirty="0"/>
              <a:t>M.T.A.L ÖĞRENCİLERİNİN YKS’DE Kİ AVANTAJLARI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3401443-AB2E-16AB-3FEF-53A2DAE4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212976"/>
            <a:ext cx="8229600" cy="4525963"/>
          </a:xfrm>
        </p:spPr>
        <p:txBody>
          <a:bodyPr/>
          <a:lstStyle/>
          <a:p>
            <a:r>
              <a:rPr lang="tr-TR" dirty="0"/>
              <a:t>ÖĞRENCİLERİN KENDİ BÖLÜMLERİ İLE İLGİLİ 4 YILLIK FAKÜLTERİ TERCİH ETMELERİ DURUMUNDA İSE BAZI ÜNİVERSİTELERDE KENDİLERİNE AYRILAN MESLEKİ TEKNİK OKUL KONTENJANI (M.T.O.K) KONTENJANINA YERLEŞEBİLİR.</a:t>
            </a:r>
          </a:p>
          <a:p>
            <a:r>
              <a:rPr lang="tr-TR" dirty="0"/>
              <a:t>M.T.O.K KONTENJANI SADECE MESLEK LİSESİ ÖĞRENCİLERİNE AYRILAN BİR KONTENJANDIR.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191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asa içeren bir resim&#10;&#10;Açıklama otomatik olarak oluşturuldu">
            <a:extLst>
              <a:ext uri="{FF2B5EF4-FFF2-40B4-BE49-F238E27FC236}">
                <a16:creationId xmlns:a16="http://schemas.microsoft.com/office/drawing/2014/main" xmlns="" id="{1D88C01D-5643-E62C-04F9-359F870D6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35" y="857250"/>
            <a:ext cx="9048365" cy="5143500"/>
          </a:xfrm>
        </p:spPr>
      </p:pic>
    </p:spTree>
    <p:extLst>
      <p:ext uri="{BB962C8B-B14F-4D97-AF65-F5344CB8AC3E}">
        <p14:creationId xmlns:p14="http://schemas.microsoft.com/office/powerpoint/2010/main" val="139996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-108520" y="204086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>
                <a:solidFill>
                  <a:srgbClr val="0070C0"/>
                </a:solidFill>
                <a:effectLst/>
                <a:latin typeface="Calibri" pitchFamily="34" charset="0"/>
              </a:rPr>
              <a:t>BİLİŞİM TEKNOLOJİLERİ </a:t>
            </a:r>
            <a:r>
              <a:rPr lang="tr-TR" sz="2800" dirty="0">
                <a:solidFill>
                  <a:srgbClr val="0070C0"/>
                </a:solidFill>
                <a:effectLst/>
                <a:latin typeface="Calibri" pitchFamily="34" charset="0"/>
              </a:rPr>
              <a:t>ALANI TANITIMI</a:t>
            </a:r>
            <a:endParaRPr lang="tr-TR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30161" y="1340768"/>
            <a:ext cx="8964488" cy="1687076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</a:rPr>
              <a:t>     Okulumuzda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</a:rPr>
              <a:t>Bilişim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</a:rPr>
              <a:t>Teknolojileri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Alanı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</a:rPr>
              <a:t>2009-2010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eğitim öğretim yılında açılmış olup,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</a:rPr>
              <a:t>Yazılım Geliştirme Dalı; Öğretim 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Programı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</a:rPr>
              <a:t>açısından Anadolu Meslek ve Anadolu Teknik programları olarak eğitim vermektedir .</a:t>
            </a:r>
            <a:endParaRPr lang="tr-T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613751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OTOCENTER Mesleki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ve Teknik Anadolu Lisesi</a:t>
            </a:r>
            <a:endParaRPr lang="tr-TR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Bilişim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Teknolojileri Alanı</a:t>
            </a:r>
            <a:endParaRPr lang="tr-TR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tasdelenimkb.meb.k12.tr/meb_iys_dosyalar/34/38/967506/resimler/2020_09/17142923_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3"/>
            <a:ext cx="6192688" cy="30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504056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  Alanımızda </a:t>
            </a:r>
            <a:r>
              <a:rPr lang="tr-TR" dirty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6 adet Atölye ve Laboratuvar </a:t>
            </a:r>
            <a:r>
              <a:rPr lang="tr-TR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tr-TR" dirty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bulunmaktadır.</a:t>
            </a:r>
            <a:endParaRPr lang="tr-TR" dirty="0">
              <a:latin typeface="Calibri" pitchFamily="34" charset="0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  </a:t>
            </a:r>
            <a:r>
              <a:rPr lang="tr-TR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Öğrencilerimiz </a:t>
            </a:r>
            <a:r>
              <a:rPr lang="tr-TR" dirty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9. Sınıfta ortak meslek derslerinde </a:t>
            </a:r>
            <a:r>
              <a:rPr lang="tr-TR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Programlama ve Bilişim Teknoloji Temelleri bilgileri </a:t>
            </a:r>
            <a:r>
              <a:rPr lang="tr-TR" dirty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kazanır ve uygulamalar ile </a:t>
            </a:r>
            <a:r>
              <a:rPr lang="tr-TR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becerilerinin </a:t>
            </a:r>
            <a:r>
              <a:rPr lang="tr-TR" dirty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geliştirilmesi hedeflenir. 10. sınıftan itibaren </a:t>
            </a:r>
            <a:r>
              <a:rPr lang="tr-TR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“</a:t>
            </a:r>
            <a:r>
              <a:rPr lang="tr-TR" b="1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Yazılım Geliştirme</a:t>
            </a:r>
            <a:r>
              <a:rPr lang="tr-TR" dirty="0" smtClean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” dalında </a:t>
            </a:r>
            <a:r>
              <a:rPr lang="tr-TR" dirty="0">
                <a:solidFill>
                  <a:srgbClr val="001F5F"/>
                </a:solidFill>
                <a:latin typeface="Calibri" pitchFamily="34" charset="0"/>
                <a:ea typeface="Calibri"/>
                <a:cs typeface="Times New Roman"/>
              </a:rPr>
              <a:t>eğitim görmektedirler. </a:t>
            </a:r>
            <a:endParaRPr lang="tr-TR" dirty="0" smtClean="0">
              <a:solidFill>
                <a:srgbClr val="001F5F"/>
              </a:solidFill>
              <a:latin typeface="Calibri" pitchFamily="34" charset="0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001F5F"/>
                </a:solidFill>
                <a:latin typeface="Calibri"/>
                <a:ea typeface="Calibri"/>
                <a:cs typeface="Times New Roman"/>
              </a:rPr>
              <a:t>   Alanımız bilimsel </a:t>
            </a:r>
            <a:r>
              <a:rPr lang="tr-TR" dirty="0">
                <a:solidFill>
                  <a:srgbClr val="001F5F"/>
                </a:solidFill>
                <a:latin typeface="Calibri"/>
                <a:ea typeface="Calibri"/>
                <a:cs typeface="Times New Roman"/>
              </a:rPr>
              <a:t>ve teknolojik gelişmeler doğrultusunda gerekli olan mesleki yeterlikleri kazanmış nitelikli meslek elemanları yetiştirmeyi </a:t>
            </a:r>
            <a:r>
              <a:rPr lang="tr-TR" dirty="0" smtClean="0">
                <a:solidFill>
                  <a:srgbClr val="001F5F"/>
                </a:solidFill>
                <a:latin typeface="Calibri"/>
                <a:ea typeface="Calibri"/>
                <a:cs typeface="Times New Roman"/>
              </a:rPr>
              <a:t>amaçlamaktadır. </a:t>
            </a:r>
            <a:endParaRPr lang="tr-TR" dirty="0">
              <a:latin typeface="Calibri" pitchFamily="34" charset="0"/>
              <a:ea typeface="Calibri"/>
              <a:cs typeface="Times New Roman"/>
            </a:endParaRP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496344" y="593757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OTOCENTER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Mesleki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ve Teknik Anadolu Lisesi</a:t>
            </a:r>
            <a:endParaRPr lang="tr-TR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Bilişim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Teknolojileri Alanı</a:t>
            </a:r>
            <a:endParaRPr lang="tr-TR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562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11613"/>
            <a:ext cx="8568952" cy="47145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YAZILIM GELİŞTİRME DALI</a:t>
            </a:r>
            <a:endParaRPr lang="tr-TR" sz="18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1520" y="1783729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2020 </a:t>
            </a:r>
            <a:r>
              <a:rPr lang="tr-TR" dirty="0"/>
              <a:t>– 2021 Eğitim Öğretim yılından itibaren yazılım geliştirme dalı eğitimi </a:t>
            </a:r>
            <a:r>
              <a:rPr lang="tr-TR" dirty="0" smtClean="0"/>
              <a:t>aşağıdaki </a:t>
            </a:r>
            <a:r>
              <a:rPr lang="tr-TR" dirty="0"/>
              <a:t>becerileri geliştirecek </a:t>
            </a:r>
            <a:r>
              <a:rPr lang="tr-TR" dirty="0" smtClean="0"/>
              <a:t>şekilde verilmektedir:</a:t>
            </a:r>
            <a:endParaRPr lang="tr-TR" dirty="0"/>
          </a:p>
          <a:p>
            <a:r>
              <a:rPr lang="tr-T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Nesne tabanlı programlama teknikleri ile proje yapma, geliştirme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Veri tabanı kullanım yöntemlerini uygulama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İş sağlığı ve güvenliği tedbirlerini alarak giriş ve çıkış cihazları, </a:t>
            </a:r>
            <a:r>
              <a:rPr lang="tr-TR" dirty="0" err="1"/>
              <a:t>sensörler</a:t>
            </a:r>
            <a:r>
              <a:rPr lang="tr-TR" dirty="0"/>
              <a:t>, göstergeler, ekranlar ve motorları kullanarak işlevsel bir aygıt oluşturma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Web sitesi tasarımı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Dinamik programlama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Veri tabanı işlemleri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Web sitesi yayınlama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Mobil uygulamalar yapma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Görüntü işleme ve görsel efekt tekniklerini uygulama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259632" y="613751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OTOCENTER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Mesleki ve Teknik Anadolu Lisesi</a:t>
            </a:r>
            <a:endParaRPr lang="tr-TR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Bilişim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Teknolojileri Alanı</a:t>
            </a:r>
            <a:endParaRPr lang="tr-TR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41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032" y="1486198"/>
            <a:ext cx="8229600" cy="45259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32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İSTİHDAM </a:t>
            </a:r>
            <a:r>
              <a:rPr lang="tr-TR" sz="32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(İŞ BULMA) OLANAKLARI</a:t>
            </a:r>
            <a:endParaRPr lang="tr-TR" sz="2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259632" y="613751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OTOCENTER Mesleki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ve Teknik Anadolu Lisesi</a:t>
            </a:r>
            <a:endParaRPr lang="tr-TR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Bilişim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Teknolojileri Alanı</a:t>
            </a:r>
            <a:endParaRPr lang="tr-TR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11781"/>
              </p:ext>
            </p:extLst>
          </p:nvPr>
        </p:nvGraphicFramePr>
        <p:xfrm>
          <a:off x="611560" y="984737"/>
          <a:ext cx="8363272" cy="5042668"/>
        </p:xfrm>
        <a:graphic>
          <a:graphicData uri="http://schemas.openxmlformats.org/drawingml/2006/table">
            <a:tbl>
              <a:tblPr/>
              <a:tblGrid>
                <a:gridCol w="4181636">
                  <a:extLst>
                    <a:ext uri="{9D8B030D-6E8A-4147-A177-3AD203B41FA5}">
                      <a16:colId xmlns:a16="http://schemas.microsoft.com/office/drawing/2014/main" xmlns="" val="2224589121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xmlns="" val="2804667687"/>
                    </a:ext>
                  </a:extLst>
                </a:gridCol>
              </a:tblGrid>
              <a:tr h="1110748"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rgbClr val="505050"/>
                        </a:solidFill>
                        <a:effectLst/>
                        <a:latin typeface="MyriadPro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rgbClr val="505050"/>
                        </a:solidFill>
                        <a:effectLst/>
                        <a:latin typeface="MyriadPro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3990389"/>
                  </a:ext>
                </a:extLst>
              </a:tr>
              <a:tr h="339351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>
                          <a:effectLst/>
                          <a:latin typeface="MyriadPro"/>
                        </a:rPr>
                        <a:t>Yazılım </a:t>
                      </a:r>
                      <a:r>
                        <a:rPr lang="tr-TR" dirty="0">
                          <a:effectLst/>
                          <a:latin typeface="MyriadPro"/>
                        </a:rPr>
                        <a:t>Şirketlerinde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Web Tasarımı ve E- ticaret Firmalarında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Bilgisayar Tamir Bakım ve Satış Firmalarında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Mobil Uygulama Yazılım Firmalarında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Özel ve Devlet Bankalarının Bilgi İşlemlerinde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Kurumsal Ağ Sağlayıcı Firmalarda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Yapay Zeka Şirketlerinde.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Oyun Tasarım Firmalarında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dirty="0">
                          <a:effectLst/>
                          <a:latin typeface="MyriadPro"/>
                        </a:rPr>
                        <a:t>Kurumsal Şirketlerin Bilgi İşlemlerinde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6898556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974" y="2060848"/>
            <a:ext cx="395258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3968" y="2060848"/>
            <a:ext cx="4392488" cy="3503021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92286"/>
            <a:ext cx="8229600" cy="475111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11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Y</a:t>
            </a:r>
            <a:r>
              <a:rPr lang="tr-TR" sz="11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ÜKSEK ÖĞRETİM  </a:t>
            </a:r>
            <a:endParaRPr lang="en-US" sz="11400" b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tr-TR" sz="3000" b="1" dirty="0" smtClean="0">
                <a:solidFill>
                  <a:schemeClr val="tx1"/>
                </a:solidFill>
              </a:rPr>
              <a:t>Bilgisayar </a:t>
            </a:r>
            <a:r>
              <a:rPr lang="tr-TR" sz="3000" b="1" dirty="0">
                <a:solidFill>
                  <a:schemeClr val="tx1"/>
                </a:solidFill>
              </a:rPr>
              <a:t>Mühendisliği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Yazılım Mühendisliği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Bilgisayar Teknolojisi ve Bilişim Sistemleri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Bilgisayar ve Öğretim Teknolojileri Öğretmenliği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İşletme Bilgi Yönetimi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Yazılım Geliştirme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Basım ve Yayın Teknolojileri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Basın ve Yayıncılık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Bilgi Güvenliği Teknolojisi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Bilgisayar Operatörlüğü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Bilgisayar Programcılığı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Bilgisayar Teknolojisi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Bilgi Yönetimi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Coğrafi Bilgi Sistemleri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Dijital Medya ve Pazarlama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Grafik Tasarımı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İnternet ve Ağ Teknolojileri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Mobil Teknolojileri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Sağlık Bilgi Sistemleri Teknikerliği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Sahne ve Gösteri Sanatları Teknolojisi</a:t>
            </a:r>
          </a:p>
          <a:p>
            <a:r>
              <a:rPr lang="tr-TR" sz="3000" b="1" dirty="0">
                <a:solidFill>
                  <a:schemeClr val="tx1"/>
                </a:solidFill>
              </a:rPr>
              <a:t>Web Tasarımı ve Kodlama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259632" y="613751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OTOCENTER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Mesleki ve Teknik Anadolu Lisesi</a:t>
            </a:r>
            <a:endParaRPr lang="tr-TR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tr-TR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Bilişim </a:t>
            </a:r>
            <a:r>
              <a:rPr lang="tr-TR" b="1" i="1" dirty="0" smtClean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>Teknolojileri Alanı</a:t>
            </a:r>
            <a:endParaRPr lang="tr-TR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1378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313</TotalTime>
  <Words>352</Words>
  <Application>Microsoft Office PowerPoint</Application>
  <PresentationFormat>Ekran Gösterisi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MyriadPro</vt:lpstr>
      <vt:lpstr>Palatino Linotype</vt:lpstr>
      <vt:lpstr>Times New Roman</vt:lpstr>
      <vt:lpstr>Üst Düzey</vt:lpstr>
      <vt:lpstr>PowerPoint Sunusu</vt:lpstr>
      <vt:lpstr>M.T.A.L ÖĞRENCİLERİNİN YKS’DE Kİ AVANTAJLARI</vt:lpstr>
      <vt:lpstr>M.T.A.L ÖĞRENCİLERİNİN YKS’DE Kİ AVANTAJLARI</vt:lpstr>
      <vt:lpstr>PowerPoint Sunusu</vt:lpstr>
      <vt:lpstr>BİLİŞİM TEKNOLOJİLERİ ALANI TANITIMI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ELEKTRİK-ELEKTRONİK TEKNOLOJİLERİ ALANI TANITIMI</dc:title>
  <dc:creator>güvenlik</dc:creator>
  <cp:lastModifiedBy>Windows Kullanıcısı</cp:lastModifiedBy>
  <cp:revision>26</cp:revision>
  <dcterms:created xsi:type="dcterms:W3CDTF">2023-04-25T09:02:06Z</dcterms:created>
  <dcterms:modified xsi:type="dcterms:W3CDTF">2023-09-13T13:37:12Z</dcterms:modified>
</cp:coreProperties>
</file>