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7" r:id="rId2"/>
    <p:sldId id="289" r:id="rId3"/>
    <p:sldId id="291" r:id="rId4"/>
    <p:sldId id="280" r:id="rId5"/>
    <p:sldId id="292" r:id="rId6"/>
    <p:sldId id="323" r:id="rId7"/>
    <p:sldId id="304" r:id="rId8"/>
    <p:sldId id="305" r:id="rId9"/>
    <p:sldId id="281" r:id="rId10"/>
    <p:sldId id="284" r:id="rId11"/>
    <p:sldId id="282" r:id="rId12"/>
    <p:sldId id="283" r:id="rId13"/>
    <p:sldId id="31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36" autoAdjust="0"/>
  </p:normalViewPr>
  <p:slideViewPr>
    <p:cSldViewPr snapToGrid="0">
      <p:cViewPr varScale="1">
        <p:scale>
          <a:sx n="67" d="100"/>
          <a:sy n="67" d="100"/>
        </p:scale>
        <p:origin x="8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6007F-97DD-4D20-AC9F-6B7F976F7F80}" type="datetimeFigureOut">
              <a:rPr lang="tr-TR" smtClean="0"/>
              <a:pPr/>
              <a:t>13.09.2023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C9AFF-66DE-4365-925A-3E58CD42E3F5}" type="slidenum">
              <a:rPr lang="tr-TR" smtClean="0"/>
              <a:pPr/>
              <a:t>‹#›</a:t>
            </a:fld>
            <a:endParaRPr lang="tr-TR"/>
          </a:p>
        </p:txBody>
      </p:sp>
    </p:spTree>
    <p:extLst>
      <p:ext uri="{BB962C8B-B14F-4D97-AF65-F5344CB8AC3E}">
        <p14:creationId xmlns:p14="http://schemas.microsoft.com/office/powerpoint/2010/main" val="4459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AC9AFF-66DE-4365-925A-3E58CD42E3F5}" type="slidenum">
              <a:rPr lang="tr-TR" smtClean="0"/>
              <a:pPr/>
              <a:t>10</a:t>
            </a:fld>
            <a:endParaRPr lang="tr-TR"/>
          </a:p>
        </p:txBody>
      </p:sp>
    </p:spTree>
    <p:extLst>
      <p:ext uri="{BB962C8B-B14F-4D97-AF65-F5344CB8AC3E}">
        <p14:creationId xmlns:p14="http://schemas.microsoft.com/office/powerpoint/2010/main" val="294424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AC9AFF-66DE-4365-925A-3E58CD42E3F5}" type="slidenum">
              <a:rPr lang="tr-TR" smtClean="0"/>
              <a:pPr/>
              <a:t>11</a:t>
            </a:fld>
            <a:endParaRPr lang="tr-TR"/>
          </a:p>
        </p:txBody>
      </p:sp>
    </p:spTree>
    <p:extLst>
      <p:ext uri="{BB962C8B-B14F-4D97-AF65-F5344CB8AC3E}">
        <p14:creationId xmlns:p14="http://schemas.microsoft.com/office/powerpoint/2010/main" val="265465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257165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107438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342997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212379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153168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329316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179916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98007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91895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27109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004B0ED-90FE-4C52-B003-3AA69BB8385F}" type="datetimeFigureOut">
              <a:rPr lang="tr-TR" smtClean="0"/>
              <a:pPr/>
              <a:t>13.09.2023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6E8B5B0-617D-4927-8027-2326F1B0DE8B}" type="slidenum">
              <a:rPr lang="tr-TR" smtClean="0"/>
              <a:pPr/>
              <a:t>‹#›</a:t>
            </a:fld>
            <a:endParaRPr lang="tr-TR"/>
          </a:p>
        </p:txBody>
      </p:sp>
    </p:spTree>
    <p:extLst>
      <p:ext uri="{BB962C8B-B14F-4D97-AF65-F5344CB8AC3E}">
        <p14:creationId xmlns:p14="http://schemas.microsoft.com/office/powerpoint/2010/main" val="112146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4B0ED-90FE-4C52-B003-3AA69BB8385F}" type="datetimeFigureOut">
              <a:rPr lang="tr-TR" smtClean="0"/>
              <a:pPr/>
              <a:t>13.09.2023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8B5B0-617D-4927-8027-2326F1B0DE8B}" type="slidenum">
              <a:rPr lang="tr-TR" smtClean="0"/>
              <a:pPr/>
              <a:t>‹#›</a:t>
            </a:fld>
            <a:endParaRPr lang="tr-TR"/>
          </a:p>
        </p:txBody>
      </p:sp>
    </p:spTree>
    <p:extLst>
      <p:ext uri="{BB962C8B-B14F-4D97-AF65-F5344CB8AC3E}">
        <p14:creationId xmlns:p14="http://schemas.microsoft.com/office/powerpoint/2010/main" val="303097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93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38200" y="1490598"/>
            <a:ext cx="10515600" cy="5367402"/>
          </a:xfrm>
        </p:spPr>
        <p:txBody>
          <a:bodyPr>
            <a:normAutofit fontScale="25000" lnSpcReduction="20000"/>
          </a:bodyPr>
          <a:lstStyle/>
          <a:p>
            <a:pPr algn="just"/>
            <a:r>
              <a:rPr lang="tr-TR" sz="6400" dirty="0">
                <a:latin typeface="Times New Roman" panose="02020603050405020304" pitchFamily="18" charset="0"/>
                <a:cs typeface="Times New Roman" panose="02020603050405020304" pitchFamily="18" charset="0"/>
              </a:rPr>
              <a:t>Devlet Kurumları</a:t>
            </a:r>
          </a:p>
          <a:p>
            <a:pPr algn="just"/>
            <a:r>
              <a:rPr lang="tr-TR" sz="6400" dirty="0">
                <a:latin typeface="Times New Roman" panose="02020603050405020304" pitchFamily="18" charset="0"/>
                <a:cs typeface="Times New Roman" panose="02020603050405020304" pitchFamily="18" charset="0"/>
              </a:rPr>
              <a:t>Marketler, Okul Kantin İşletmeleri</a:t>
            </a:r>
          </a:p>
          <a:p>
            <a:pPr algn="just"/>
            <a:r>
              <a:rPr lang="tr-TR" sz="6400" dirty="0">
                <a:latin typeface="Times New Roman" panose="02020603050405020304" pitchFamily="18" charset="0"/>
                <a:cs typeface="Times New Roman" panose="02020603050405020304" pitchFamily="18" charset="0"/>
              </a:rPr>
              <a:t>Reklam </a:t>
            </a:r>
            <a:r>
              <a:rPr lang="tr-TR" sz="6400" dirty="0" err="1">
                <a:latin typeface="Times New Roman" panose="02020603050405020304" pitchFamily="18" charset="0"/>
                <a:cs typeface="Times New Roman" panose="02020603050405020304" pitchFamily="18" charset="0"/>
              </a:rPr>
              <a:t>Öfisleri</a:t>
            </a:r>
            <a:endParaRPr lang="tr-TR" sz="6400" dirty="0">
              <a:latin typeface="Times New Roman" panose="02020603050405020304" pitchFamily="18" charset="0"/>
              <a:cs typeface="Times New Roman" panose="02020603050405020304" pitchFamily="18" charset="0"/>
            </a:endParaRPr>
          </a:p>
          <a:p>
            <a:pPr algn="just"/>
            <a:r>
              <a:rPr lang="tr-TR" sz="6400" dirty="0">
                <a:latin typeface="Times New Roman" panose="02020603050405020304" pitchFamily="18" charset="0"/>
                <a:cs typeface="Times New Roman" panose="02020603050405020304" pitchFamily="18" charset="0"/>
              </a:rPr>
              <a:t>Sigortacılar</a:t>
            </a:r>
          </a:p>
          <a:p>
            <a:pPr algn="just"/>
            <a:r>
              <a:rPr lang="tr-TR" sz="6400" dirty="0">
                <a:latin typeface="Times New Roman" panose="02020603050405020304" pitchFamily="18" charset="0"/>
                <a:cs typeface="Times New Roman" panose="02020603050405020304" pitchFamily="18" charset="0"/>
              </a:rPr>
              <a:t>Emlak Danışma Ofisleri</a:t>
            </a:r>
          </a:p>
          <a:p>
            <a:pPr algn="just"/>
            <a:r>
              <a:rPr lang="tr-TR" sz="6400" dirty="0">
                <a:latin typeface="Times New Roman" panose="02020603050405020304" pitchFamily="18" charset="0"/>
                <a:cs typeface="Times New Roman" panose="02020603050405020304" pitchFamily="18" charset="0"/>
              </a:rPr>
              <a:t>Gıda Satışı yapılan yerler</a:t>
            </a:r>
          </a:p>
          <a:p>
            <a:pPr algn="just"/>
            <a:r>
              <a:rPr lang="tr-TR" sz="6400" dirty="0">
                <a:latin typeface="Times New Roman" panose="02020603050405020304" pitchFamily="18" charset="0"/>
                <a:cs typeface="Times New Roman" panose="02020603050405020304" pitchFamily="18" charset="0"/>
              </a:rPr>
              <a:t>Bankalar ve Kurumsal Firmalar</a:t>
            </a:r>
          </a:p>
          <a:p>
            <a:pPr algn="just"/>
            <a:r>
              <a:rPr lang="tr-TR" sz="6400" dirty="0">
                <a:latin typeface="Times New Roman" panose="02020603050405020304" pitchFamily="18" charset="0"/>
                <a:cs typeface="Times New Roman" panose="02020603050405020304" pitchFamily="18" charset="0"/>
              </a:rPr>
              <a:t>Ticaret Sanayi Odası</a:t>
            </a:r>
          </a:p>
          <a:p>
            <a:pPr algn="just"/>
            <a:r>
              <a:rPr lang="tr-TR" sz="6400" dirty="0">
                <a:latin typeface="Times New Roman" panose="02020603050405020304" pitchFamily="18" charset="0"/>
                <a:cs typeface="Times New Roman" panose="02020603050405020304" pitchFamily="18" charset="0"/>
              </a:rPr>
              <a:t>Ziraat Odası</a:t>
            </a:r>
          </a:p>
          <a:p>
            <a:pPr algn="just"/>
            <a:r>
              <a:rPr lang="tr-TR" sz="6400" dirty="0">
                <a:latin typeface="Times New Roman" panose="02020603050405020304" pitchFamily="18" charset="0"/>
                <a:cs typeface="Times New Roman" panose="02020603050405020304" pitchFamily="18" charset="0"/>
              </a:rPr>
              <a:t>Sosyal Hizmet Merkezi</a:t>
            </a:r>
          </a:p>
          <a:p>
            <a:pPr algn="just"/>
            <a:r>
              <a:rPr lang="tr-TR" sz="6400" dirty="0">
                <a:latin typeface="Times New Roman" panose="02020603050405020304" pitchFamily="18" charset="0"/>
                <a:cs typeface="Times New Roman" panose="02020603050405020304" pitchFamily="18" charset="0"/>
              </a:rPr>
              <a:t>Kırtasiyeler</a:t>
            </a:r>
          </a:p>
          <a:p>
            <a:pPr algn="just"/>
            <a:r>
              <a:rPr lang="tr-TR" sz="6400" dirty="0">
                <a:latin typeface="Times New Roman" panose="02020603050405020304" pitchFamily="18" charset="0"/>
                <a:cs typeface="Times New Roman" panose="02020603050405020304" pitchFamily="18" charset="0"/>
              </a:rPr>
              <a:t>Eczaneler, Oteller, Sağlık Kurumları</a:t>
            </a:r>
          </a:p>
          <a:p>
            <a:pPr algn="just"/>
            <a:r>
              <a:rPr lang="tr-TR" sz="6400" dirty="0">
                <a:latin typeface="Times New Roman" panose="02020603050405020304" pitchFamily="18" charset="0"/>
                <a:cs typeface="Times New Roman" panose="02020603050405020304" pitchFamily="18" charset="0"/>
              </a:rPr>
              <a:t>Reklam Ofisleri, Üretim ve Finans Kuruluşları</a:t>
            </a:r>
          </a:p>
          <a:p>
            <a:pPr algn="just"/>
            <a:r>
              <a:rPr lang="tr-TR" sz="6400" dirty="0">
                <a:latin typeface="Times New Roman" panose="02020603050405020304" pitchFamily="18" charset="0"/>
                <a:cs typeface="Times New Roman" panose="02020603050405020304" pitchFamily="18" charset="0"/>
              </a:rPr>
              <a:t>Tüketici Hakem Heyetleri</a:t>
            </a:r>
          </a:p>
          <a:p>
            <a:pPr algn="just"/>
            <a:r>
              <a:rPr lang="tr-TR" sz="6400" dirty="0">
                <a:latin typeface="Times New Roman" panose="02020603050405020304" pitchFamily="18" charset="0"/>
                <a:cs typeface="Times New Roman" panose="02020603050405020304" pitchFamily="18" charset="0"/>
              </a:rPr>
              <a:t>Giyim, kıyafet ve mefruşat mağazaları</a:t>
            </a:r>
          </a:p>
          <a:p>
            <a:pPr algn="just"/>
            <a:r>
              <a:rPr lang="tr-TR" sz="6400" dirty="0" err="1">
                <a:latin typeface="Times New Roman" panose="02020603050405020304" pitchFamily="18" charset="0"/>
                <a:cs typeface="Times New Roman" panose="02020603050405020304" pitchFamily="18" charset="0"/>
              </a:rPr>
              <a:t>Defacto</a:t>
            </a:r>
            <a:endParaRPr lang="tr-TR" sz="6400" dirty="0">
              <a:latin typeface="Times New Roman" panose="02020603050405020304" pitchFamily="18" charset="0"/>
              <a:cs typeface="Times New Roman" panose="02020603050405020304" pitchFamily="18" charset="0"/>
            </a:endParaRPr>
          </a:p>
          <a:p>
            <a:pPr algn="just"/>
            <a:r>
              <a:rPr lang="tr-TR" sz="6400" dirty="0">
                <a:latin typeface="Times New Roman" panose="02020603050405020304" pitchFamily="18" charset="0"/>
                <a:cs typeface="Times New Roman" panose="02020603050405020304" pitchFamily="18" charset="0"/>
              </a:rPr>
              <a:t>Telefon işletmeleri</a:t>
            </a:r>
          </a:p>
          <a:p>
            <a:pPr algn="just"/>
            <a:r>
              <a:rPr lang="tr-TR" sz="6400" dirty="0">
                <a:latin typeface="Times New Roman" panose="02020603050405020304" pitchFamily="18" charset="0"/>
                <a:cs typeface="Times New Roman" panose="02020603050405020304" pitchFamily="18" charset="0"/>
              </a:rPr>
              <a:t>Turizm ve sağlık sektörü </a:t>
            </a:r>
            <a:r>
              <a:rPr lang="tr-TR" sz="11200" b="1" dirty="0">
                <a:latin typeface="Times New Roman" panose="02020603050405020304" pitchFamily="18" charset="0"/>
                <a:cs typeface="Times New Roman" panose="02020603050405020304" pitchFamily="18" charset="0"/>
              </a:rPr>
              <a:t>VE DAHA FAZLASI</a:t>
            </a:r>
          </a:p>
          <a:p>
            <a:pPr algn="just"/>
            <a:endParaRPr lang="tr-TR" sz="6400" dirty="0">
              <a:latin typeface="Times New Roman" panose="02020603050405020304" pitchFamily="18" charset="0"/>
              <a:cs typeface="Times New Roman" panose="02020603050405020304" pitchFamily="18" charset="0"/>
            </a:endParaRPr>
          </a:p>
        </p:txBody>
      </p:sp>
      <p:sp>
        <p:nvSpPr>
          <p:cNvPr id="3" name="2 Başlık"/>
          <p:cNvSpPr>
            <a:spLocks noGrp="1"/>
          </p:cNvSpPr>
          <p:nvPr>
            <p:ph type="title"/>
          </p:nvPr>
        </p:nvSpPr>
        <p:spPr/>
        <p:txBody>
          <a:bodyPr>
            <a:noAutofit/>
          </a:bodyPr>
          <a:lstStyle/>
          <a:p>
            <a:r>
              <a:rPr lang="tr-TR" sz="3600" dirty="0">
                <a:solidFill>
                  <a:srgbClr val="00B0F0"/>
                </a:solidFill>
                <a:latin typeface="Comic Sans MS" pitchFamily="66" charset="0"/>
              </a:rPr>
              <a:t>İşletmelerde Beceri Eğitimi Görebileceğiniz Yerler</a:t>
            </a:r>
          </a:p>
        </p:txBody>
      </p:sp>
    </p:spTree>
    <p:extLst>
      <p:ext uri="{BB962C8B-B14F-4D97-AF65-F5344CB8AC3E}">
        <p14:creationId xmlns:p14="http://schemas.microsoft.com/office/powerpoint/2010/main" val="114750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 y="112734"/>
            <a:ext cx="12192000" cy="6745266"/>
          </a:xfrm>
          <a:prstGeom prst="rect">
            <a:avLst/>
          </a:prstGeom>
        </p:spPr>
      </p:pic>
    </p:spTree>
    <p:extLst>
      <p:ext uri="{BB962C8B-B14F-4D97-AF65-F5344CB8AC3E}">
        <p14:creationId xmlns:p14="http://schemas.microsoft.com/office/powerpoint/2010/main" val="104108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125260"/>
            <a:ext cx="11987408" cy="6732740"/>
          </a:xfrm>
          <a:prstGeom prst="rect">
            <a:avLst/>
          </a:prstGeom>
        </p:spPr>
      </p:pic>
    </p:spTree>
    <p:extLst>
      <p:ext uri="{BB962C8B-B14F-4D97-AF65-F5344CB8AC3E}">
        <p14:creationId xmlns:p14="http://schemas.microsoft.com/office/powerpoint/2010/main" val="233449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
            <a:ext cx="10515600" cy="1306285"/>
          </a:xfrm>
        </p:spPr>
        <p:txBody>
          <a:bodyPr>
            <a:normAutofit/>
          </a:bodyPr>
          <a:lstStyle/>
          <a:p>
            <a:r>
              <a:rPr lang="tr-TR" sz="7200" b="1" dirty="0">
                <a:solidFill>
                  <a:srgbClr val="FF0000"/>
                </a:solidFill>
              </a:rPr>
              <a:t>EĞİTİM FIRSATLARI</a:t>
            </a:r>
          </a:p>
        </p:txBody>
      </p:sp>
      <p:sp>
        <p:nvSpPr>
          <p:cNvPr id="6" name="2 İçerik Yer Tutucusu"/>
          <p:cNvSpPr>
            <a:spLocks noGrp="1"/>
          </p:cNvSpPr>
          <p:nvPr>
            <p:ph idx="1"/>
          </p:nvPr>
        </p:nvSpPr>
        <p:spPr>
          <a:xfrm>
            <a:off x="368135" y="1175658"/>
            <a:ext cx="11185236" cy="4992913"/>
          </a:xfrm>
          <a:solidFill>
            <a:schemeClr val="lt1">
              <a:alpha val="70000"/>
            </a:schemeClr>
          </a:solidFill>
          <a:ln>
            <a:noFill/>
          </a:ln>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algn="just">
              <a:lnSpc>
                <a:spcPct val="150000"/>
              </a:lnSpc>
              <a:buFont typeface="Wingdings" pitchFamily="2" charset="2"/>
              <a:buChar char="v"/>
            </a:pPr>
            <a:r>
              <a:rPr lang="tr-TR" sz="2600" dirty="0">
                <a:solidFill>
                  <a:schemeClr val="tx1"/>
                </a:solidFill>
              </a:rPr>
              <a:t>2 YILLIK ÜNİVERSİTE MEZUNLARI ÖSYM tarafından yapılan dikey geçiş sınavında başarılı oldukları takdirde alanları ile ilgili lisans(4 yıllık) programlarına geçebilirler.</a:t>
            </a:r>
          </a:p>
          <a:p>
            <a:pPr algn="just">
              <a:lnSpc>
                <a:spcPct val="150000"/>
              </a:lnSpc>
              <a:buFont typeface="Wingdings" pitchFamily="2" charset="2"/>
              <a:buChar char="v"/>
            </a:pPr>
            <a:r>
              <a:rPr lang="tr-TR" sz="2600" dirty="0">
                <a:solidFill>
                  <a:schemeClr val="tx1"/>
                </a:solidFill>
              </a:rPr>
              <a:t>Lise eğitiminden sonra ÖSYM’nin yapacağı sınav neticesinde başarılı olanlar lisans düzeyinde eğitim de alabilirler.</a:t>
            </a:r>
          </a:p>
          <a:p>
            <a:pPr algn="just">
              <a:lnSpc>
                <a:spcPct val="150000"/>
              </a:lnSpc>
              <a:buFont typeface="Wingdings" pitchFamily="2" charset="2"/>
              <a:buChar char="v"/>
            </a:pPr>
            <a:r>
              <a:rPr lang="tr-TR" sz="2600" dirty="0">
                <a:solidFill>
                  <a:schemeClr val="tx1"/>
                </a:solidFill>
              </a:rPr>
              <a:t>AYT sınavında aldığı puana göre 4 yıllık bütün fakülteleri tercih edebilirler.</a:t>
            </a:r>
          </a:p>
          <a:p>
            <a:pPr algn="just">
              <a:lnSpc>
                <a:spcPct val="150000"/>
              </a:lnSpc>
              <a:buFont typeface="Wingdings" pitchFamily="2" charset="2"/>
              <a:buChar char="v"/>
            </a:pPr>
            <a:r>
              <a:rPr lang="tr-TR" sz="2600" dirty="0">
                <a:solidFill>
                  <a:schemeClr val="tx1"/>
                </a:solidFill>
              </a:rPr>
              <a:t>Lise eğitimini bu alanda alıp üniversite eğitimine başka bir bölümden devam edebilirler. </a:t>
            </a:r>
          </a:p>
        </p:txBody>
      </p:sp>
    </p:spTree>
    <p:extLst>
      <p:ext uri="{BB962C8B-B14F-4D97-AF65-F5344CB8AC3E}">
        <p14:creationId xmlns:p14="http://schemas.microsoft.com/office/powerpoint/2010/main" val="261331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3" y="0"/>
            <a:ext cx="120468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3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87268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66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838" y="365125"/>
            <a:ext cx="11736888" cy="5947993"/>
          </a:xfrm>
        </p:spPr>
        <p:txBody>
          <a:bodyPr>
            <a:normAutofit/>
          </a:bodyPr>
          <a:lstStyle/>
          <a:p>
            <a:pPr algn="just"/>
            <a:r>
              <a:rPr lang="tr-TR" sz="1800" dirty="0">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PAZARLAMA VE PERAKENDE, satış işlemlerini yürütme, stok faaliyetlerini yapma ve bunlarla ilgili belgeleri düzenleme, mal, can ve diğer sigorta edilebilir riskleri belirleme, sigorta poliçesi satma, hasar takip işlemleri yapma , alı, satım, kiralama ve emlak ile ilgili aracılık işleri yapma, satış işlemlerini yürütme, stok kontrolleri, reyon düzeni gıda hijyeni uygulayarak müşteri beklentilerini karşılama ve bunlarla ilgili belgeleri düzenleme yeterliklerini kazandırmaya yönelik eğitim ve öğretim verilen alandır.      </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6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1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75013" y="403761"/>
            <a:ext cx="11329059" cy="5773202"/>
          </a:xfrm>
        </p:spPr>
        <p:txBody>
          <a:bodyPr/>
          <a:lstStyle/>
          <a:p>
            <a:pPr algn="ctr">
              <a:buNone/>
            </a:pPr>
            <a:r>
              <a:rPr lang="tr-TR" sz="4400" dirty="0">
                <a:solidFill>
                  <a:srgbClr val="C00000"/>
                </a:solidFill>
              </a:rPr>
              <a:t>PAZARLAMA VE PERAKENDE ALANI</a:t>
            </a:r>
          </a:p>
          <a:p>
            <a:endParaRPr lang="tr-TR" dirty="0"/>
          </a:p>
          <a:p>
            <a:pPr>
              <a:buNone/>
            </a:pPr>
            <a:endParaRPr lang="tr-TR" dirty="0"/>
          </a:p>
          <a:p>
            <a:pPr>
              <a:buNone/>
            </a:pPr>
            <a:r>
              <a:rPr lang="tr-TR" dirty="0"/>
              <a:t>ALANIN ALTINDA YER ALAN DALLAR</a:t>
            </a:r>
          </a:p>
          <a:p>
            <a:pPr>
              <a:buFont typeface="Wingdings" pitchFamily="2" charset="2"/>
              <a:buChar char="v"/>
            </a:pPr>
            <a:r>
              <a:rPr lang="tr-TR" b="1" dirty="0">
                <a:solidFill>
                  <a:srgbClr val="FF0000"/>
                </a:solidFill>
              </a:rPr>
              <a:t>SATIŞ DANIŞMANLIĞI</a:t>
            </a:r>
          </a:p>
          <a:p>
            <a:pPr>
              <a:buFont typeface="Wingdings" pitchFamily="2" charset="2"/>
              <a:buChar char="v"/>
            </a:pPr>
            <a:r>
              <a:rPr lang="tr-TR" b="1" dirty="0">
                <a:solidFill>
                  <a:srgbClr val="FF0000"/>
                </a:solidFill>
              </a:rPr>
              <a:t>SİGORTACILIK</a:t>
            </a:r>
          </a:p>
          <a:p>
            <a:pPr>
              <a:buNone/>
            </a:pPr>
            <a:endParaRPr lang="tr-TR" dirty="0"/>
          </a:p>
          <a:p>
            <a:pPr>
              <a:buNone/>
            </a:pPr>
            <a:endParaRPr lang="tr-TR" dirty="0"/>
          </a:p>
          <a:p>
            <a:pPr>
              <a:buNone/>
            </a:pPr>
            <a:r>
              <a:rPr lang="tr-TR" dirty="0"/>
              <a:t>Alanımız öğrencileri 9. sınıf sonunda alanımızda yer alan bu dallardan birini seçecektir.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92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20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6858000"/>
          </a:xfrm>
        </p:spPr>
        <p:txBody>
          <a:bodyPr>
            <a:normAutofit fontScale="90000"/>
          </a:bodyPr>
          <a:lstStyle/>
          <a:p>
            <a:r>
              <a:rPr lang="tr-TR" sz="1800" dirty="0">
                <a:latin typeface="Times New Roman" panose="02020603050405020304" pitchFamily="18" charset="0"/>
                <a:cs typeface="Times New Roman" panose="02020603050405020304" pitchFamily="18" charset="0"/>
              </a:rPr>
              <a:t>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Alanımızdan mezun olan öğrenciler hem kamu sektöründe hem de özel sektörde çalışma imkanına sahiptir. Özellikle özel sektörde iş alanı daha geniştir. Pazarlama ve perakende alanı alanında en fazla iş bulma imkanı  olan </a:t>
            </a:r>
            <a:r>
              <a:rPr lang="tr-TR" sz="2800" b="1" dirty="0">
                <a:latin typeface="Times New Roman" panose="02020603050405020304" pitchFamily="18" charset="0"/>
                <a:cs typeface="Times New Roman" panose="02020603050405020304" pitchFamily="18" charset="0"/>
              </a:rPr>
              <a:t>ÇOK GÜÇLÜ BİR SEKTÖRDÜR. </a:t>
            </a:r>
            <a:r>
              <a:rPr lang="tr-TR" sz="2800" dirty="0">
                <a:latin typeface="Times New Roman" panose="02020603050405020304" pitchFamily="18" charset="0"/>
                <a:cs typeface="Times New Roman" panose="02020603050405020304" pitchFamily="18" charset="0"/>
              </a:rPr>
              <a:t>Alan mezunları</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Alış veriş merkezlerinde, Şirketlerin AR-GE bölümlerinde, Reklam sektöründe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Bankalarda</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Kurumsal firmalarda, İşletmelerde mağaza yöneticisi konumlarında</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Kamu kurum ve kuruluşlarında</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Üretim yapan tüm firmalarda, Holdinglerde, Fabrikalarda</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Finans kuruluşlarında, Organizasyon şirketlerinde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Marketlerde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Gıda işletmelerinde, Yiyecek içecek birimlerinde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Sigorta şirketlerinde, Emlak şirketlerinde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Eczanelerde,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Turizm ve sağlık sektöründe</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Her türlü giyim ve mefruşat mağazalarında </a:t>
            </a:r>
            <a:r>
              <a:rPr lang="tr-TR" sz="2800" b="1" dirty="0">
                <a:latin typeface="Times New Roman" panose="02020603050405020304" pitchFamily="18" charset="0"/>
                <a:cs typeface="Times New Roman" panose="02020603050405020304" pitchFamily="18" charset="0"/>
              </a:rPr>
              <a:t>VE </a:t>
            </a:r>
            <a:r>
              <a:rPr lang="tr-TR" sz="2800" b="1">
                <a:latin typeface="Times New Roman" panose="02020603050405020304" pitchFamily="18" charset="0"/>
                <a:cs typeface="Times New Roman" panose="02020603050405020304" pitchFamily="18" charset="0"/>
              </a:rPr>
              <a:t>DAHA BİRÇOK </a:t>
            </a:r>
            <a:r>
              <a:rPr lang="tr-TR" sz="2800" b="1" dirty="0">
                <a:latin typeface="Times New Roman" panose="02020603050405020304" pitchFamily="18" charset="0"/>
                <a:cs typeface="Times New Roman" panose="02020603050405020304" pitchFamily="18" charset="0"/>
              </a:rPr>
              <a:t>ALANDA</a:t>
            </a:r>
            <a:br>
              <a:rPr lang="tr-TR" sz="2800" b="1"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satış danışmanı ve müşteri temsilcisi olarak çok rahat iş bulma imkanına sahiptir. Günümüzde en çok ihtiyaç duyulan ve en çok meslek elamanı aranan </a:t>
            </a:r>
            <a:r>
              <a:rPr lang="tr-TR" sz="2800" b="1" dirty="0">
                <a:latin typeface="Times New Roman" panose="02020603050405020304" pitchFamily="18" charset="0"/>
                <a:cs typeface="Times New Roman" panose="02020603050405020304" pitchFamily="18" charset="0"/>
              </a:rPr>
              <a:t>MÜKEMMEL BİR ALANDIR.</a:t>
            </a:r>
          </a:p>
        </p:txBody>
      </p:sp>
    </p:spTree>
    <p:extLst>
      <p:ext uri="{BB962C8B-B14F-4D97-AF65-F5344CB8AC3E}">
        <p14:creationId xmlns:p14="http://schemas.microsoft.com/office/powerpoint/2010/main" val="38732194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159</Words>
  <Application>Microsoft Office PowerPoint</Application>
  <PresentationFormat>Geniş ekran</PresentationFormat>
  <Paragraphs>37</Paragraphs>
  <Slides>13</Slides>
  <Notes>2</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Teması</vt:lpstr>
      <vt:lpstr>PowerPoint Sunusu</vt:lpstr>
      <vt:lpstr>PowerPoint Sunusu</vt:lpstr>
      <vt:lpstr>PowerPoint Sunusu</vt:lpstr>
      <vt:lpstr> PAZARLAMA VE PERAKENDE, satış işlemlerini yürütme, stok faaliyetlerini yapma ve bunlarla ilgili belgeleri düzenleme, mal, can ve diğer sigorta edilebilir riskleri belirleme, sigorta poliçesi satma, hasar takip işlemleri yapma , alı, satım, kiralama ve emlak ile ilgili aracılık işleri yapma, satış işlemlerini yürütme, stok kontrolleri, reyon düzeni gıda hijyeni uygulayarak müşteri beklentilerini karşılama ve bunlarla ilgili belgeleri düzenleme yeterliklerini kazandırmaya yönelik eğitim ve öğretim verilen alandır.      </vt:lpstr>
      <vt:lpstr>PowerPoint Sunusu</vt:lpstr>
      <vt:lpstr>PowerPoint Sunusu</vt:lpstr>
      <vt:lpstr>PowerPoint Sunusu</vt:lpstr>
      <vt:lpstr>PowerPoint Sunusu</vt:lpstr>
      <vt:lpstr>   Alanımızdan mezun olan öğrenciler hem kamu sektöründe hem de özel sektörde çalışma imkanına sahiptir. Özellikle özel sektörde iş alanı daha geniştir. Pazarlama ve perakende alanı alanında en fazla iş bulma imkanı  olan ÇOK GÜÇLÜ BİR SEKTÖRDÜR. Alan mezunları Alış veriş merkezlerinde, Şirketlerin AR-GE bölümlerinde, Reklam sektöründe  Bankalarda  Kurumsal firmalarda, İşletmelerde mağaza yöneticisi konumlarında  Kamu kurum ve kuruluşlarında Üretim yapan tüm firmalarda, Holdinglerde, Fabrikalarda  Finans kuruluşlarında, Organizasyon şirketlerinde  Marketlerde  Gıda işletmelerinde, Yiyecek içecek birimlerinde  Sigorta şirketlerinde, Emlak şirketlerinde  Eczanelerde,  Turizm ve sağlık sektöründe   Her türlü giyim ve mefruşat mağazalarında VE DAHA BİRÇOK ALANDA  satış danışmanı ve müşteri temsilcisi olarak çok rahat iş bulma imkanına sahiptir. Günümüzde en çok ihtiyaç duyulan ve en çok meslek elamanı aranan MÜKEMMEL BİR ALANDIR.</vt:lpstr>
      <vt:lpstr>İşletmelerde Beceri Eğitimi Görebileceğiniz Yerler</vt:lpstr>
      <vt:lpstr>PowerPoint Sunusu</vt:lpstr>
      <vt:lpstr>PowerPoint Sunusu</vt:lpstr>
      <vt:lpstr>EĞİTİM FIRSATLARI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 AKER</dc:creator>
  <cp:lastModifiedBy>ku.coskun@gmail.com</cp:lastModifiedBy>
  <cp:revision>70</cp:revision>
  <dcterms:created xsi:type="dcterms:W3CDTF">2020-06-02T08:17:58Z</dcterms:created>
  <dcterms:modified xsi:type="dcterms:W3CDTF">2023-09-13T17:11:30Z</dcterms:modified>
</cp:coreProperties>
</file>